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A9AE010-D9D8-4725-8590-EADA6567288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1BB7853-4184-4986-AADB-70F41F53D1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wmf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381000" y="567804"/>
            <a:ext cx="84582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6+7: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 BÀI TOÁN BẰNG CÁCH LẬP PHƯƠNG TRÌNH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272" y="1634604"/>
            <a:ext cx="7239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9722" y="2609060"/>
            <a:ext cx="8458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71618" y="3037144"/>
            <a:ext cx="13692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0056" y="3528380"/>
            <a:ext cx="834211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50056" y="4035124"/>
            <a:ext cx="143509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9872" y="2111658"/>
            <a:ext cx="13692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92011" y="4530447"/>
            <a:ext cx="306558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III/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1310" y="5139804"/>
            <a:ext cx="378829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IV/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8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072" y="934848"/>
            <a:ext cx="42553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mẫu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mẫu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ban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+ 3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61" y="1849206"/>
            <a:ext cx="3358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+ 2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199" y="2197169"/>
            <a:ext cx="4267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Mẫu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x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+ 3 + 2 =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+ 5 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51781" y="3118219"/>
                <a:ext cx="3529619" cy="924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Theo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đề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bài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ta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có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phương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trình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  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num>
                      <m:den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+5</m:t>
                        </m:r>
                      </m:den>
                    </m:f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81" y="3118219"/>
                <a:ext cx="3529619" cy="924740"/>
              </a:xfrm>
              <a:prstGeom prst="rect">
                <a:avLst/>
              </a:prstGeom>
              <a:blipFill rotWithShape="1">
                <a:blip r:embed="rId2"/>
                <a:stretch>
                  <a:fillRect l="-1724" t="-33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596" y="522636"/>
            <a:ext cx="45846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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Z)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977" y="4091744"/>
                <a:ext cx="3204623" cy="669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ym typeface="Symbol"/>
                  </a:rPr>
                  <a:t></a:t>
                </a:r>
                <a:r>
                  <a:rPr lang="en-US" sz="24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+4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2(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+5)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+5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2(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+5)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r>
                  <a:rPr lang="en-US" dirty="0" smtClean="0"/>
                  <a:t>(x </a:t>
                </a:r>
                <a:r>
                  <a:rPr lang="en-US" dirty="0" smtClean="0">
                    <a:sym typeface="Symbol"/>
                  </a:rPr>
                  <a:t> -5)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7" y="4091744"/>
                <a:ext cx="3204623" cy="669542"/>
              </a:xfrm>
              <a:prstGeom prst="rect">
                <a:avLst/>
              </a:prstGeom>
              <a:blipFill rotWithShape="1">
                <a:blip r:embed="rId3"/>
                <a:stretch>
                  <a:fillRect l="-2091" r="-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0917" y="4761286"/>
            <a:ext cx="20249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2x + 4 = x + 5 </a:t>
            </a:r>
            <a:endParaRPr lang="en-US" sz="2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073" y="5163655"/>
            <a:ext cx="1045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=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 rot="10800000" flipV="1">
                <a:off x="98236" y="5563765"/>
                <a:ext cx="2461102" cy="526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Vậy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phân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số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 ban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là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1</m:t>
                        </m:r>
                      </m:num>
                      <m:den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4</m:t>
                        </m:r>
                      </m:den>
                    </m:f>
                  </m:oMath>
                </a14:m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0800000" flipV="1">
                <a:off x="98236" y="5563765"/>
                <a:ext cx="2461102" cy="526939"/>
              </a:xfrm>
              <a:prstGeom prst="rect">
                <a:avLst/>
              </a:prstGeom>
              <a:blipFill rotWithShape="1">
                <a:blip r:embed="rId4"/>
                <a:stretch>
                  <a:fillRect l="-2475" b="-81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923962" y="12252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0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4724" y="5164296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ận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35866"/>
              </p:ext>
            </p:extLst>
          </p:nvPr>
        </p:nvGraphicFramePr>
        <p:xfrm>
          <a:off x="4790287" y="527945"/>
          <a:ext cx="3923038" cy="2325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238"/>
                <a:gridCol w="1066800"/>
                <a:gridCol w="838200"/>
                <a:gridCol w="1066800"/>
              </a:tblGrid>
              <a:tr h="619103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9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9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852168" y="648023"/>
            <a:ext cx="980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40999" y="617000"/>
            <a:ext cx="84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64516" y="1316802"/>
            <a:ext cx="101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2394" y="2142804"/>
            <a:ext cx="106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6961851" y="1351305"/>
            <a:ext cx="561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92083" y="633275"/>
            <a:ext cx="1124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5895235" y="1351305"/>
            <a:ext cx="899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5750210" y="2054506"/>
            <a:ext cx="1203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+ 3 + 2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x + 5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6858539" y="2142804"/>
            <a:ext cx="827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76244" y="1219307"/>
                <a:ext cx="1238222" cy="624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6244" y="1219307"/>
                <a:ext cx="1238222" cy="6245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764316" y="2070600"/>
                <a:ext cx="921069" cy="675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4316" y="2070600"/>
                <a:ext cx="921069" cy="6756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60170" y="2948080"/>
                <a:ext cx="2800929" cy="573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+5</m:t>
                        </m:r>
                      </m:den>
                    </m:f>
                    <m:r>
                      <a:rPr lang="en-US" sz="22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170" y="2948080"/>
                <a:ext cx="2800929" cy="573234"/>
              </a:xfrm>
              <a:prstGeom prst="rect">
                <a:avLst/>
              </a:prstGeom>
              <a:blipFill rotWithShape="0">
                <a:blip r:embed="rId7"/>
                <a:stretch>
                  <a:fillRect l="-2174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4648200" y="322581"/>
            <a:ext cx="0" cy="59258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03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46584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37(SGK/25):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20km/h.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6373" y="2361762"/>
            <a:ext cx="313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819979"/>
              </p:ext>
            </p:extLst>
          </p:nvPr>
        </p:nvGraphicFramePr>
        <p:xfrm>
          <a:off x="449820" y="3079742"/>
          <a:ext cx="4884180" cy="1873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7799"/>
                <a:gridCol w="1090027"/>
                <a:gridCol w="1422354"/>
                <a:gridCol w="1524000"/>
              </a:tblGrid>
              <a:tr h="8825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5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31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 Box 1"/>
          <p:cNvSpPr txBox="1"/>
          <p:nvPr/>
        </p:nvSpPr>
        <p:spPr>
          <a:xfrm>
            <a:off x="4178453" y="4015550"/>
            <a:ext cx="726684" cy="34037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3,5x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7836" y="4017510"/>
            <a:ext cx="148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9,5 – 6 = 3,5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6832" y="4015820"/>
            <a:ext cx="48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34939" y="4486959"/>
            <a:ext cx="802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880" y="4002761"/>
            <a:ext cx="109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4384" y="4484474"/>
            <a:ext cx="109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4416" y="3194677"/>
            <a:ext cx="1019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(km/h)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2749" y="3043900"/>
            <a:ext cx="1085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7408" y="3194677"/>
            <a:ext cx="1594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55608" y="4504507"/>
            <a:ext cx="148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9,5 – 7 = 2,5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"/>
          <p:cNvSpPr txBox="1"/>
          <p:nvPr/>
        </p:nvSpPr>
        <p:spPr>
          <a:xfrm>
            <a:off x="3942328" y="4484474"/>
            <a:ext cx="1336418" cy="34037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,5(x + 20)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99517" y="5137977"/>
            <a:ext cx="316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3,5x = 2,5(x + 20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91200" y="2472439"/>
            <a:ext cx="0" cy="3459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172200" y="3030012"/>
            <a:ext cx="274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9,5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823154" y="3633428"/>
            <a:ext cx="3092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Ô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101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9343" y="6116224"/>
            <a:ext cx="51780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Quãng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đường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AB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50 .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3,5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175(km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).</a:t>
            </a:r>
            <a:endParaRPr lang="en-US" dirty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25041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494373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tốc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(km/h) (x &gt; 0)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169890"/>
            <a:ext cx="4270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+ 20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(km/h)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39222"/>
            <a:ext cx="4156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9,5 – 6 =3,5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981" y="2376855"/>
            <a:ext cx="38616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9,5 – 7 =2,5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(h)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3244334"/>
            <a:ext cx="3611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3,5x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(km)</a:t>
            </a:r>
          </a:p>
        </p:txBody>
      </p:sp>
      <p:sp>
        <p:nvSpPr>
          <p:cNvPr id="9" name="Rectangle 8"/>
          <p:cNvSpPr/>
          <p:nvPr/>
        </p:nvSpPr>
        <p:spPr>
          <a:xfrm>
            <a:off x="138171" y="3613666"/>
            <a:ext cx="3921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2,5(x + 20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(km)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981" y="3991672"/>
            <a:ext cx="3765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3,5x = 2,5(x + 20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1499" y="4667189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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3,5x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2,5x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+ 50 </a:t>
            </a:r>
            <a:endParaRPr lang="en-US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5440" y="5071942"/>
            <a:ext cx="2055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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3,5x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2,5x = 50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12116" y="5426526"/>
            <a:ext cx="1132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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50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67513" y="5411778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nhận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465" y="5755458"/>
            <a:ext cx="4737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Vậy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vận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tốc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trung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bình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xe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máy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50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(km/h). 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563386"/>
              </p:ext>
            </p:extLst>
          </p:nvPr>
        </p:nvGraphicFramePr>
        <p:xfrm>
          <a:off x="4758588" y="651614"/>
          <a:ext cx="4267200" cy="1873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2859"/>
                <a:gridCol w="847341"/>
                <a:gridCol w="1295400"/>
                <a:gridCol w="1371600"/>
              </a:tblGrid>
              <a:tr h="8825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5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31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 Box 1"/>
          <p:cNvSpPr txBox="1"/>
          <p:nvPr/>
        </p:nvSpPr>
        <p:spPr>
          <a:xfrm>
            <a:off x="7935094" y="1587422"/>
            <a:ext cx="726684" cy="34037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3,5x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7209" y="1589382"/>
            <a:ext cx="146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9,5 – 6 = 3,5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56921" y="1587692"/>
            <a:ext cx="48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75028" y="2058831"/>
            <a:ext cx="802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96701" y="1574633"/>
            <a:ext cx="109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2457" y="2056346"/>
            <a:ext cx="109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5513" y="766549"/>
            <a:ext cx="1019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(km/h)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54739" y="628466"/>
            <a:ext cx="1085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52859" y="766549"/>
            <a:ext cx="1588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km)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5485" y="2076379"/>
            <a:ext cx="148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9,5 – 7 = 2,5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"/>
          <p:cNvSpPr txBox="1"/>
          <p:nvPr/>
        </p:nvSpPr>
        <p:spPr>
          <a:xfrm>
            <a:off x="7698969" y="2056346"/>
            <a:ext cx="1336418" cy="34037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,5(x + 20)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9696" y="2709849"/>
            <a:ext cx="359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3,5x = 2,5(x + 20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644341" y="125041"/>
            <a:ext cx="0" cy="636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5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1310" y="764448"/>
            <a:ext cx="378829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IV/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34724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?3(SGK/25); ?1,?2(SGK/28).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?3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2; ?1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(HS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35(SGK/25); BT 39 (SGK/30); BT 40, 41, 42, 45, 46, 48 (SGK/31,32).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90828"/>
            <a:ext cx="7772400" cy="914399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6+7: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TOÁN BẰNG CÁCH LẬP PHƯƠNG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1272" y="1457628"/>
            <a:ext cx="7239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384" y="1934682"/>
            <a:ext cx="13692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795515" y="2433614"/>
            <a:ext cx="4820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(km/h).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95516" y="2932412"/>
            <a:ext cx="533244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823156" y="2968806"/>
            <a:ext cx="134988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5.x (km</a:t>
            </a:r>
            <a:r>
              <a:rPr lang="en-US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5515" y="3357372"/>
            <a:ext cx="658605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100 km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4441195" y="902946"/>
            <a:ext cx="2616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771186"/>
              </p:ext>
            </p:extLst>
          </p:nvPr>
        </p:nvGraphicFramePr>
        <p:xfrm>
          <a:off x="7023403" y="3312543"/>
          <a:ext cx="805553" cy="694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3" imgW="495000" imgH="393480" progId="Equation.DSMT4">
                  <p:embed/>
                </p:oleObj>
              </mc:Choice>
              <mc:Fallback>
                <p:oleObj name="Equation" r:id="rId3" imgW="4950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403" y="3312543"/>
                        <a:ext cx="805553" cy="694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74296" y="4094494"/>
            <a:ext cx="81739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?1/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180 m/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km/h),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4500 m.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7819080" y="2497612"/>
            <a:ext cx="322804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74728" y="2246348"/>
            <a:ext cx="909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v.t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123074" y="2173209"/>
                <a:ext cx="705882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t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074" y="2173209"/>
                <a:ext cx="705882" cy="668837"/>
              </a:xfrm>
              <a:prstGeom prst="rect">
                <a:avLst/>
              </a:prstGeom>
              <a:blipFill rotWithShape="1">
                <a:blip r:embed="rId5"/>
                <a:stretch>
                  <a:fillRect l="-12069"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7086576" y="2157860"/>
            <a:ext cx="0" cy="2265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52742" y="2812040"/>
            <a:ext cx="1364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 = x, t = 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381988" y="2595842"/>
            <a:ext cx="0" cy="3056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93164" y="2224729"/>
                <a:ext cx="951654" cy="565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sz="23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US" sz="23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164" y="2224729"/>
                <a:ext cx="951654" cy="565796"/>
              </a:xfrm>
              <a:prstGeom prst="rect">
                <a:avLst/>
              </a:prstGeom>
              <a:blipFill rotWithShape="1">
                <a:blip r:embed="rId6"/>
                <a:stretch>
                  <a:fillRect l="-9615" t="-1075" b="-8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7813380" y="2507627"/>
            <a:ext cx="34306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03667" y="2952144"/>
            <a:ext cx="1697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= 100, v = x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293475" y="2789916"/>
            <a:ext cx="1" cy="2828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99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8" grpId="0"/>
      <p:bldP spid="18" grpId="1"/>
      <p:bldP spid="19" grpId="0"/>
      <p:bldP spid="19" grpId="1"/>
      <p:bldP spid="19" grpId="2"/>
      <p:bldP spid="19" grpId="3"/>
      <p:bldP spid="23" grpId="0"/>
      <p:bldP spid="23" grpId="1"/>
      <p:bldP spid="30" grpId="0"/>
      <p:bldP spid="30" grpId="1"/>
      <p:bldP spid="33" grpId="0"/>
      <p:bldP spid="3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0" y="7380"/>
            <a:ext cx="73770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95760"/>
            <a:ext cx="8229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180 m/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323756" y="782092"/>
            <a:ext cx="146867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180.x (m)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9490" y="1240666"/>
            <a:ext cx="8229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4500 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943695"/>
              </p:ext>
            </p:extLst>
          </p:nvPr>
        </p:nvGraphicFramePr>
        <p:xfrm>
          <a:off x="3861500" y="1804315"/>
          <a:ext cx="2443456" cy="10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3" imgW="1218671" imgH="583947" progId="Equation.DSMT4">
                  <p:embed/>
                </p:oleObj>
              </mc:Choice>
              <mc:Fallback>
                <p:oleObj name="Equation" r:id="rId3" imgW="1218671" imgH="58394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500" y="1804315"/>
                        <a:ext cx="2443456" cy="1056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01445" y="2861196"/>
            <a:ext cx="82173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?2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57087" y="4418672"/>
            <a:ext cx="73770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445" y="4821986"/>
            <a:ext cx="8197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0660" y="5208629"/>
            <a:ext cx="140936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5.100 + x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1444" y="5610020"/>
            <a:ext cx="819764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0888" y="5999226"/>
            <a:ext cx="124906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10.x + 5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4799" y="245907"/>
            <a:ext cx="81739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?1/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180 m/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km/h),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4500 m.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14828" y="3482199"/>
                <a:ext cx="3445423" cy="1328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 </m:t>
                    </m:r>
                    <m:r>
                      <a:rPr lang="en-US" sz="3200" b="0" i="0" smtClean="0">
                        <a:latin typeface="Cambria Math"/>
                      </a:rPr>
                      <m:t>;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4500 m = 4,5km;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giờ.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828" y="3482199"/>
                <a:ext cx="3445423" cy="1328184"/>
              </a:xfrm>
              <a:prstGeom prst="rect">
                <a:avLst/>
              </a:prstGeom>
              <a:blipFill rotWithShape="1">
                <a:blip r:embed="rId5"/>
                <a:stretch>
                  <a:fillRect l="-3540" r="-1947" b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981200" y="2861196"/>
            <a:ext cx="139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v.t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42767" y="4482581"/>
            <a:ext cx="5877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59084" y="4810437"/>
            <a:ext cx="75480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512 = 5.100 + 12 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1095491" y="5508702"/>
            <a:ext cx="75913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125 = 12.10 + 5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50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1"/>
      <p:bldP spid="19" grpId="2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40888"/>
            <a:ext cx="8458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668972"/>
            <a:ext cx="133626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7085" y="649093"/>
            <a:ext cx="187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6073" y="1014293"/>
            <a:ext cx="7086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	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chẵn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2160942" y="999646"/>
            <a:ext cx="6946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3320" y="1014394"/>
            <a:ext cx="6425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chó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19036" y="1783734"/>
            <a:ext cx="235513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90103" y="2104147"/>
            <a:ext cx="2302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975487" y="2981628"/>
            <a:ext cx="3124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8316"/>
              </p:ext>
            </p:extLst>
          </p:nvPr>
        </p:nvGraphicFramePr>
        <p:xfrm>
          <a:off x="4620547" y="3508924"/>
          <a:ext cx="4305300" cy="2555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0"/>
                <a:gridCol w="1435100"/>
                <a:gridCol w="1435100"/>
              </a:tblGrid>
              <a:tr h="9099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6317233" y="3729360"/>
            <a:ext cx="106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12633" y="3729360"/>
            <a:ext cx="121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2697" y="4562367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927261" y="4606605"/>
            <a:ext cx="6759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2x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64833" y="5503704"/>
            <a:ext cx="106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36 - x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12633" y="5503704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4(36 – x)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21833" y="4579668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62841" y="5496614"/>
            <a:ext cx="838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8072" y="3817830"/>
            <a:ext cx="150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764904" y="3687097"/>
            <a:ext cx="375788" cy="2673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82450" y="3474166"/>
            <a:ext cx="855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750156" y="4150532"/>
            <a:ext cx="316796" cy="1779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90936" y="4151077"/>
            <a:ext cx="121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858830" y="3673580"/>
            <a:ext cx="27888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70127" y="3463264"/>
            <a:ext cx="126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814586" y="3726801"/>
            <a:ext cx="241603" cy="2385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973029" y="3784500"/>
            <a:ext cx="1294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798941" y="4427634"/>
            <a:ext cx="300682" cy="1949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11156" y="4501826"/>
            <a:ext cx="137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2803119" y="4376152"/>
            <a:ext cx="28175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025883" y="4161990"/>
            <a:ext cx="1363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03697" y="4950295"/>
            <a:ext cx="3270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3287" y="5230081"/>
            <a:ext cx="366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 con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12428" y="5483786"/>
            <a:ext cx="4077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8925" y="5921054"/>
            <a:ext cx="3882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28317" y="6204156"/>
            <a:ext cx="399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 + 4(36 – x) =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9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8" grpId="1"/>
      <p:bldP spid="11" grpId="0"/>
      <p:bldP spid="11" grpId="1"/>
      <p:bldP spid="14" grpId="0"/>
      <p:bldP spid="14" grpId="1"/>
      <p:bldP spid="15" grpId="0"/>
      <p:bldP spid="15" grpId="1"/>
      <p:bldP spid="36" grpId="0"/>
      <p:bldP spid="36" grpId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6" grpId="1"/>
      <p:bldP spid="49" grpId="0"/>
      <p:bldP spid="49" grpId="1"/>
      <p:bldP spid="52" grpId="0"/>
      <p:bldP spid="52" grpId="1"/>
      <p:bldP spid="56" grpId="0"/>
      <p:bldP spid="56" grpId="1"/>
      <p:bldP spid="59" grpId="0"/>
      <p:bldP spid="59" grpId="1"/>
      <p:bldP spid="62" grpId="0"/>
      <p:bldP spid="62" grpId="1"/>
      <p:bldP spid="65" grpId="0"/>
      <p:bldP spid="65" grpId="1"/>
      <p:bldP spid="86" grpId="0"/>
      <p:bldP spid="86" grpId="1"/>
      <p:bldP spid="88" grpId="0"/>
      <p:bldP spid="88" grpId="1"/>
      <p:bldP spid="89" grpId="0"/>
      <p:bldP spid="89" grpId="1"/>
      <p:bldP spid="90" grpId="0"/>
      <p:bldP spid="90" grpId="1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31433" y="35372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7452" y="776589"/>
            <a:ext cx="21066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76204" y="786206"/>
            <a:ext cx="20152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N*,  x &lt; 36)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8930" y="1182152"/>
            <a:ext cx="3323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652" y="1549896"/>
            <a:ext cx="4426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36 con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 – x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(con)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8930" y="2115438"/>
            <a:ext cx="3478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4(36 – x)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7776" y="2518752"/>
            <a:ext cx="4522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+ 4(36 – x) = 100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8865" y="3395274"/>
            <a:ext cx="26645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2x + 144 – 4.x = 100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8337" y="3709459"/>
            <a:ext cx="25619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-2x                  = -44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9192" y="4024285"/>
            <a:ext cx="2520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22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43490" y="3992052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4216" y="4345860"/>
            <a:ext cx="2383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22 (con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0305" y="4677708"/>
            <a:ext cx="1202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77641" y="4692456"/>
            <a:ext cx="22156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36 – 22 = 14 (con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02030"/>
              </p:ext>
            </p:extLst>
          </p:nvPr>
        </p:nvGraphicFramePr>
        <p:xfrm>
          <a:off x="4939477" y="422270"/>
          <a:ext cx="3982686" cy="2604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562"/>
                <a:gridCol w="1327562"/>
                <a:gridCol w="1327562"/>
              </a:tblGrid>
              <a:tr h="92721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5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5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636163" y="642706"/>
            <a:ext cx="986860" cy="4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31563" y="642706"/>
            <a:ext cx="1127840" cy="4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01627" y="1475713"/>
            <a:ext cx="352450" cy="4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83963" y="1519951"/>
            <a:ext cx="625319" cy="4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2x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83763" y="2417050"/>
            <a:ext cx="986860" cy="4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36 - x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39839" y="2417050"/>
            <a:ext cx="1127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4(36 – x)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40763" y="1493014"/>
            <a:ext cx="634410" cy="4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81771" y="2409960"/>
            <a:ext cx="775390" cy="4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7175" y="3195219"/>
            <a:ext cx="3884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 + 4(36 – x) =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800600" y="228600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19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09881" y="435072"/>
            <a:ext cx="853818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9881" y="1134619"/>
            <a:ext cx="83457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1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7090" y="110616"/>
            <a:ext cx="16242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6536" y="528492"/>
            <a:ext cx="834266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35km/h.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45 km/h.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90 km.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493141"/>
            <a:ext cx="3322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45253"/>
              </p:ext>
            </p:extLst>
          </p:nvPr>
        </p:nvGraphicFramePr>
        <p:xfrm>
          <a:off x="1611889" y="3149707"/>
          <a:ext cx="6019799" cy="2728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1356"/>
                <a:gridCol w="1244600"/>
                <a:gridCol w="1398843"/>
                <a:gridCol w="1905000"/>
              </a:tblGrid>
              <a:tr h="10412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62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09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754136"/>
              </p:ext>
            </p:extLst>
          </p:nvPr>
        </p:nvGraphicFramePr>
        <p:xfrm>
          <a:off x="4575593" y="4859098"/>
          <a:ext cx="922338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593" y="4859098"/>
                        <a:ext cx="922338" cy="931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0290"/>
              </p:ext>
            </p:extLst>
          </p:nvPr>
        </p:nvGraphicFramePr>
        <p:xfrm>
          <a:off x="5913492" y="4851806"/>
          <a:ext cx="1524000" cy="98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5" imgW="660240" imgH="431640" progId="Equation.DSMT4">
                  <p:embed/>
                </p:oleObj>
              </mc:Choice>
              <mc:Fallback>
                <p:oleObj name="Equation" r:id="rId5" imgW="66024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492" y="4851806"/>
                        <a:ext cx="1524000" cy="989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"/>
          <p:cNvSpPr txBox="1"/>
          <p:nvPr/>
        </p:nvSpPr>
        <p:spPr>
          <a:xfrm>
            <a:off x="6252708" y="4247250"/>
            <a:ext cx="914400" cy="40159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/>
                <a:ea typeface="Times New Roman"/>
              </a:rPr>
              <a:t>35x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0160" y="4205459"/>
            <a:ext cx="609600" cy="47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4488" y="4218517"/>
            <a:ext cx="609600" cy="47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89067" y="4999364"/>
            <a:ext cx="609600" cy="47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88088" y="4161214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88088" y="4996879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3488" y="3264642"/>
            <a:ext cx="137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(km/h)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8110" y="3264642"/>
            <a:ext cx="17353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20991" y="3279390"/>
            <a:ext cx="20063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(km/h)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963968" y="5835456"/>
                <a:ext cx="4978809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: 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35x + 45(x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90 </a:t>
                </a:r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968" y="5835456"/>
                <a:ext cx="4978809" cy="625877"/>
              </a:xfrm>
              <a:prstGeom prst="rect">
                <a:avLst/>
              </a:prstGeom>
              <a:blipFill rotWithShape="0">
                <a:blip r:embed="rId7"/>
                <a:stretch>
                  <a:fillRect l="-1836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78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3037" y="-186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0212" y="361916"/>
                <a:ext cx="4393649" cy="762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thời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gian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lúc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xe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máy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khởi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hành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lúc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xe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gặp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(h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) (x &gt;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)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12" y="361916"/>
                <a:ext cx="4393649" cy="762773"/>
              </a:xfrm>
              <a:prstGeom prst="rect">
                <a:avLst/>
              </a:prstGeom>
              <a:blipFill rotWithShape="0">
                <a:blip r:embed="rId3"/>
                <a:stretch>
                  <a:fillRect l="-1110" t="-4000" r="-1248" b="-4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9869" y="1032396"/>
            <a:ext cx="4832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35x (km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153434" y="1409014"/>
                <a:ext cx="4567831" cy="8139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Vì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ô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tô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khởi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hành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sau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xe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máy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24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phút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(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tức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là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en-US" sz="20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kumimoji="0" lang="en-US" sz="20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giờ)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nên</a:t>
                </a:r>
                <a:r>
                  <a:rPr kumimoji="0" lang="en-US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ô </a:t>
                </a:r>
                <a:r>
                  <a:rPr kumimoji="0" lang="en-US" b="1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tô</a:t>
                </a:r>
                <a:r>
                  <a:rPr kumimoji="0" lang="en-US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đi</a:t>
                </a:r>
                <a:r>
                  <a:rPr kumimoji="0" lang="en-US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trong</a:t>
                </a:r>
                <a:r>
                  <a:rPr kumimoji="0" lang="en-US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thời</a:t>
                </a:r>
                <a:r>
                  <a:rPr kumimoji="0" lang="en-US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gian</a:t>
                </a:r>
                <a:r>
                  <a:rPr kumimoji="0" lang="en-US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là</a:t>
                </a:r>
                <a:r>
                  <a:rPr kumimoji="0" lang="en-US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x -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b="0" i="1" u="none" strike="noStrike" cap="none" normalizeH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en-US" b="0" i="1" u="none" strike="noStrike" cap="none" normalizeH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US" b="0" i="1" u="none" strike="noStrike" cap="none" normalizeH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(h)</a:t>
                </a:r>
              </a:p>
            </p:txBody>
          </p:sp>
        </mc:Choice>
        <mc:Fallback xmlns="">
          <p:sp>
            <p:nvSpPr>
              <p:cNvPr id="12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434" y="1409014"/>
                <a:ext cx="4567831" cy="813941"/>
              </a:xfrm>
              <a:prstGeom prst="rect">
                <a:avLst/>
              </a:prstGeom>
              <a:blipFill rotWithShape="0">
                <a:blip r:embed="rId4"/>
                <a:stretch>
                  <a:fillRect l="-1068" t="-3731" r="-1202" b="-22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17244" y="2306138"/>
            <a:ext cx="5297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Quãng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ô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tô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(km)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853673"/>
              </p:ext>
            </p:extLst>
          </p:nvPr>
        </p:nvGraphicFramePr>
        <p:xfrm>
          <a:off x="2524125" y="2105025"/>
          <a:ext cx="8826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5" imgW="660240" imgH="634680" progId="Equation.DSMT4">
                  <p:embed/>
                </p:oleObj>
              </mc:Choice>
              <mc:Fallback>
                <p:oleObj name="Equation" r:id="rId5" imgW="660240" imgH="6346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2105025"/>
                        <a:ext cx="882650" cy="84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24205" y="2686668"/>
                <a:ext cx="4412297" cy="1928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Vì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xe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đi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ngược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gặp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tổng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quãng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xe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đi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đúng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quãng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Nam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- 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Hà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Nội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35x + 45(x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90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05" y="2686668"/>
                <a:ext cx="4412297" cy="1928990"/>
              </a:xfrm>
              <a:prstGeom prst="rect">
                <a:avLst/>
              </a:prstGeom>
              <a:blipFill rotWithShape="0">
                <a:blip r:embed="rId7"/>
                <a:stretch>
                  <a:fillRect l="-1105" r="-1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20"/>
              <p:cNvSpPr>
                <a:spLocks noChangeArrowheads="1"/>
              </p:cNvSpPr>
              <p:nvPr/>
            </p:nvSpPr>
            <p:spPr bwMode="auto">
              <a:xfrm>
                <a:off x="1288724" y="5145061"/>
                <a:ext cx="2444729" cy="529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indent="11113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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x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0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8724" y="5145061"/>
                <a:ext cx="2444729" cy="529504"/>
              </a:xfrm>
              <a:prstGeom prst="rect">
                <a:avLst/>
              </a:prstGeom>
              <a:blipFill rotWithShape="1">
                <a:blip r:embed="rId8"/>
                <a:stretch>
                  <a:fillRect l="-1496" b="-34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34114" y="5673216"/>
                <a:ext cx="4587152" cy="762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thời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gian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lúc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xe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máy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khởi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hành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lúc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xe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gặp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Arial" pitchFamily="34" charset="0"/>
                          </a:rPr>
                          <m:t>27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Arial" pitchFamily="34" charset="0"/>
                          </a:rPr>
                          <m:t>20</m:t>
                        </m:r>
                      </m:den>
                    </m:f>
                    <m:r>
                      <a:rPr lang="en-US" i="1"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  <a:cs typeface="Arial" pitchFamily="34" charset="0"/>
                      </a:rPr>
                      <m:t>𝑔𝑖</m:t>
                    </m:r>
                    <m:r>
                      <a:rPr lang="en-US" i="1">
                        <a:latin typeface="Cambria Math"/>
                        <a:cs typeface="Arial" pitchFamily="34" charset="0"/>
                      </a:rPr>
                      <m:t>ờ</m:t>
                    </m:r>
                  </m:oMath>
                </a14:m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tức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21 </a:t>
                </a:r>
                <a:r>
                  <a:rPr lang="en-US" dirty="0" err="1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4" y="5673216"/>
                <a:ext cx="4587152" cy="762773"/>
              </a:xfrm>
              <a:prstGeom prst="rect">
                <a:avLst/>
              </a:prstGeom>
              <a:blipFill rotWithShape="1">
                <a:blip r:embed="rId9"/>
                <a:stretch>
                  <a:fillRect l="-1064" t="-4000" r="-1064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323544" y="4512422"/>
            <a:ext cx="2369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1113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35x + 45x – 18 = 90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3829" y="4812342"/>
            <a:ext cx="258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11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80x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= 108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92804" y="5225147"/>
            <a:ext cx="850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11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nhận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721266" y="369146"/>
            <a:ext cx="1" cy="6184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15698"/>
              </p:ext>
            </p:extLst>
          </p:nvPr>
        </p:nvGraphicFramePr>
        <p:xfrm>
          <a:off x="4800600" y="391422"/>
          <a:ext cx="4114800" cy="2148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5802"/>
                <a:gridCol w="860598"/>
                <a:gridCol w="1066800"/>
                <a:gridCol w="1371600"/>
              </a:tblGrid>
              <a:tr h="9208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5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5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135268"/>
              </p:ext>
            </p:extLst>
          </p:nvPr>
        </p:nvGraphicFramePr>
        <p:xfrm>
          <a:off x="6714302" y="1861420"/>
          <a:ext cx="603299" cy="609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10" imgW="393480" imgH="393480" progId="Equation.DSMT4">
                  <p:embed/>
                </p:oleObj>
              </mc:Choice>
              <mc:Fallback>
                <p:oleObj name="Equation" r:id="rId10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302" y="1861420"/>
                        <a:ext cx="603299" cy="609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678078"/>
              </p:ext>
            </p:extLst>
          </p:nvPr>
        </p:nvGraphicFramePr>
        <p:xfrm>
          <a:off x="7771990" y="1824632"/>
          <a:ext cx="968156" cy="628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12" imgW="660240" imgH="431640" progId="Equation.DSMT4">
                  <p:embed/>
                </p:oleObj>
              </mc:Choice>
              <mc:Fallback>
                <p:oleObj name="Equation" r:id="rId12" imgW="660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1990" y="1824632"/>
                        <a:ext cx="968156" cy="628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"/>
          <p:cNvSpPr txBox="1"/>
          <p:nvPr/>
        </p:nvSpPr>
        <p:spPr>
          <a:xfrm>
            <a:off x="7919482" y="1338059"/>
            <a:ext cx="723206" cy="35514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/>
                <a:ea typeface="Times New Roman"/>
              </a:rPr>
              <a:t>35x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84626" y="1340512"/>
            <a:ext cx="4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42402" y="1397814"/>
            <a:ext cx="4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22737" y="1942693"/>
            <a:ext cx="4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37938" y="1355259"/>
            <a:ext cx="108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5418" y="1954956"/>
            <a:ext cx="77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35142" y="547175"/>
            <a:ext cx="108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(km/h)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46315" y="547175"/>
            <a:ext cx="1310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4740" y="561923"/>
            <a:ext cx="1586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(km/h)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89475" y="2588485"/>
                <a:ext cx="3937782" cy="581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: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35x + 45(x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200" b="1" i="1"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90 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475" y="2588485"/>
                <a:ext cx="3937782" cy="581378"/>
              </a:xfrm>
              <a:prstGeom prst="rect">
                <a:avLst/>
              </a:prstGeom>
              <a:blipFill rotWithShape="0">
                <a:blip r:embed="rId14"/>
                <a:stretch>
                  <a:fillRect l="-1548" b="-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683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6" grpId="0"/>
      <p:bldP spid="19" grpId="0"/>
      <p:bldP spid="20" grpId="0"/>
      <p:bldP spid="23" grpId="0"/>
      <p:bldP spid="2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58872"/>
            <a:ext cx="306558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III/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62001" y="835926"/>
                <a:ext cx="8077200" cy="1352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b="1" u="sng" dirty="0" err="1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2400" b="1" u="sng" dirty="0">
                    <a:latin typeface="Times New Roman" pitchFamily="18" charset="0"/>
                    <a:cs typeface="Times New Roman" pitchFamily="18" charset="0"/>
                  </a:rPr>
                  <a:t> 34(SGK/25</a:t>
                </a:r>
                <a:r>
                  <a:rPr lang="en-US" sz="2400" b="1" u="sng" dirty="0" smtClean="0">
                    <a:latin typeface="Times New Roman" pitchFamily="18" charset="0"/>
                    <a:cs typeface="Times New Roman" pitchFamily="18" charset="0"/>
                  </a:rPr>
                  <a:t>):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hơn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nó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tăng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cả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nó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thêm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mới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. </m:t>
                    </m:r>
                  </m:oMath>
                </a14:m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ban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đầu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835926"/>
                <a:ext cx="8077200" cy="1352550"/>
              </a:xfrm>
              <a:prstGeom prst="rect">
                <a:avLst/>
              </a:prstGeom>
              <a:blipFill rotWithShape="1">
                <a:blip r:embed="rId2"/>
                <a:stretch>
                  <a:fillRect l="-1132" t="-3604" r="-1132"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387831" y="2222559"/>
            <a:ext cx="2941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09524"/>
              </p:ext>
            </p:extLst>
          </p:nvPr>
        </p:nvGraphicFramePr>
        <p:xfrm>
          <a:off x="1400486" y="3021611"/>
          <a:ext cx="6705600" cy="2616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76400"/>
                <a:gridCol w="1447800"/>
                <a:gridCol w="2057400"/>
              </a:tblGrid>
              <a:tr h="909975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4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34029" y="3142053"/>
            <a:ext cx="13715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6080" y="3139595"/>
            <a:ext cx="1143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4075365"/>
            <a:ext cx="13715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7635" y="4812879"/>
            <a:ext cx="12557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5041488" y="3932892"/>
            <a:ext cx="609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920" y="3142053"/>
            <a:ext cx="1441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215144" y="3932892"/>
            <a:ext cx="9758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3114364" y="4768825"/>
            <a:ext cx="13912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+ 3 + 2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x + 5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4753286" y="4828453"/>
            <a:ext cx="8978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74424" y="3951137"/>
                <a:ext cx="1343517" cy="731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424" y="3951137"/>
                <a:ext cx="1343517" cy="73103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81156" y="4768825"/>
                <a:ext cx="999394" cy="79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156" y="4768825"/>
                <a:ext cx="999394" cy="7923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42377" y="5864952"/>
                <a:ext cx="3687120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+5</m:t>
                        </m:r>
                      </m:den>
                    </m:f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377" y="5864952"/>
                <a:ext cx="3687120" cy="616964"/>
              </a:xfrm>
              <a:prstGeom prst="rect">
                <a:avLst/>
              </a:prstGeom>
              <a:blipFill rotWithShape="0">
                <a:blip r:embed="rId5"/>
                <a:stretch>
                  <a:fillRect l="-2479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86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2" grpId="0"/>
      <p:bldP spid="23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1434</TotalTime>
  <Words>1860</Words>
  <Application>Microsoft Office PowerPoint</Application>
  <PresentationFormat>On-screen Show (4:3)</PresentationFormat>
  <Paragraphs>268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Cambria Math</vt:lpstr>
      <vt:lpstr>Century Gothic</vt:lpstr>
      <vt:lpstr>Courier New</vt:lpstr>
      <vt:lpstr>Palatino Linotype</vt:lpstr>
      <vt:lpstr>Symbol</vt:lpstr>
      <vt:lpstr>Times New Roman</vt:lpstr>
      <vt:lpstr>VNI-Times</vt:lpstr>
      <vt:lpstr>Executive</vt:lpstr>
      <vt:lpstr>Equation</vt:lpstr>
      <vt:lpstr>PowerPoint Presentation</vt:lpstr>
      <vt:lpstr>Bài 6+7:  GIẢI BÀI TOÁN BẰNG CÁCH LẬP PHƯƠNG TRÌNH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Lenovo</cp:lastModifiedBy>
  <cp:revision>107</cp:revision>
  <dcterms:created xsi:type="dcterms:W3CDTF">2020-04-15T07:33:11Z</dcterms:created>
  <dcterms:modified xsi:type="dcterms:W3CDTF">2020-04-27T06:39:30Z</dcterms:modified>
</cp:coreProperties>
</file>